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8F7"/>
    <a:srgbClr val="7C08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66" d="100"/>
          <a:sy n="66" d="100"/>
        </p:scale>
        <p:origin x="1386" y="66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1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7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2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78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8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7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2211-4E42-49E3-B075-3ECF1222EB6E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02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BAAD18D-26DE-083F-FD32-B6DDB559AF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1" t="-2655" r="23451" b="2655"/>
          <a:stretch>
            <a:fillRect/>
          </a:stretch>
        </p:blipFill>
        <p:spPr bwMode="auto">
          <a:xfrm>
            <a:off x="1051812" y="470291"/>
            <a:ext cx="2923194" cy="30214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26119" y="401287"/>
            <a:ext cx="1538883" cy="6587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800" spc="600" dirty="0">
                <a:latin typeface="ＭＳ 明朝" pitchFamily="17" charset="-128"/>
                <a:ea typeface="ＭＳ 明朝" pitchFamily="17" charset="-128"/>
              </a:rPr>
              <a:t>三田紀房氏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88965" y="280165"/>
            <a:ext cx="457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HGS明朝B" pitchFamily="18" charset="-128"/>
                <a:ea typeface="HGS明朝B" pitchFamily="18" charset="-128"/>
              </a:rPr>
              <a:t>「研修の集い」花北大会</a:t>
            </a:r>
            <a:endParaRPr lang="en-US" altLang="ja-JP" sz="2000" dirty="0">
              <a:latin typeface="HGS明朝B" pitchFamily="18" charset="-128"/>
              <a:ea typeface="HGS明朝B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59206" y="3646804"/>
            <a:ext cx="24669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/>
              <a:t>1958</a:t>
            </a:r>
            <a:r>
              <a:rPr lang="ja-JP" altLang="ja-JP" sz="1800" dirty="0"/>
              <a:t>年生まれ、岩手県北上市出身。</a:t>
            </a:r>
            <a:br>
              <a:rPr lang="en-US" altLang="ja-JP" sz="1800" dirty="0"/>
            </a:br>
            <a:r>
              <a:rPr lang="ja-JP" altLang="ja-JP" sz="1800" dirty="0"/>
              <a:t>代表作に『ドラゴン桜』『インベスター</a:t>
            </a:r>
            <a:r>
              <a:rPr lang="en-US" altLang="ja-JP" sz="1800" dirty="0"/>
              <a:t>Z</a:t>
            </a:r>
            <a:r>
              <a:rPr lang="ja-JP" altLang="ja-JP" sz="1800" dirty="0"/>
              <a:t>』『エンゼルバンク』『クロカン』など。</a:t>
            </a:r>
            <a:br>
              <a:rPr lang="en-US" altLang="ja-JP" sz="1800" dirty="0"/>
            </a:br>
            <a:r>
              <a:rPr lang="ja-JP" altLang="ja-JP" sz="1800" dirty="0"/>
              <a:t>『ドラゴン桜』で</a:t>
            </a:r>
            <a:r>
              <a:rPr lang="en-US" altLang="ja-JP" sz="1800" dirty="0"/>
              <a:t>2005</a:t>
            </a:r>
            <a:r>
              <a:rPr lang="ja-JP" altLang="ja-JP" sz="1800" dirty="0"/>
              <a:t>年第</a:t>
            </a:r>
            <a:r>
              <a:rPr lang="en-US" altLang="ja-JP" sz="1800" dirty="0"/>
              <a:t>29</a:t>
            </a:r>
            <a:r>
              <a:rPr lang="ja-JP" altLang="ja-JP" sz="1800" dirty="0"/>
              <a:t>回講談社漫画賞を受賞。</a:t>
            </a:r>
            <a:br>
              <a:rPr lang="en-US" altLang="ja-JP" sz="1800" dirty="0"/>
            </a:br>
            <a:r>
              <a:rPr lang="ja-JP" altLang="en-US" sz="1800" dirty="0"/>
              <a:t>社会や経済、教育をテーマにした作品で多くの読者に影響を与えている。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22713"/>
              </p:ext>
            </p:extLst>
          </p:nvPr>
        </p:nvGraphicFramePr>
        <p:xfrm>
          <a:off x="484114" y="8662774"/>
          <a:ext cx="4689947" cy="243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199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</a:rPr>
                        <a:t>主催：（一社）岩手県法人会</a:t>
                      </a:r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</a:rPr>
                        <a:t>t</a:t>
                      </a: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</a:rPr>
                        <a:t>連合会青年部会連絡協議会　　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lnSpc>
                          <a:spcPts val="2700"/>
                        </a:lnSpc>
                      </a:pP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</a:rPr>
                        <a:t>お問い合わせ先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lnSpc>
                          <a:spcPts val="2700"/>
                        </a:lnSpc>
                      </a:pPr>
                      <a:r>
                        <a:rPr kumimoji="1" lang="ja-JP" altLang="en-US" sz="1600" dirty="0">
                          <a:solidFill>
                            <a:sysClr val="windowText" lastClr="000000"/>
                          </a:solidFill>
                        </a:rPr>
                        <a:t>（公社）花北法人会青年部会</a:t>
                      </a:r>
                      <a:endParaRPr kumimoji="1" lang="ja-JP" altLang="en-US" sz="2800" dirty="0">
                        <a:solidFill>
                          <a:sysClr val="windowText" lastClr="000000"/>
                        </a:solidFill>
                        <a:latin typeface="Kunstler Script" pitchFamily="66" charset="0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203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latin typeface="Century Gothic" pitchFamily="34" charset="0"/>
                        </a:rPr>
                        <a:t>TEL</a:t>
                      </a:r>
                      <a:r>
                        <a:rPr kumimoji="1" lang="en-US" altLang="ja-JP" sz="40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kumimoji="1" lang="en-US" altLang="ja-JP" sz="3600" b="1" baseline="0" dirty="0">
                          <a:latin typeface="Century Gothic" pitchFamily="34" charset="0"/>
                        </a:rPr>
                        <a:t>0198-22-6324</a:t>
                      </a:r>
                      <a:endParaRPr kumimoji="1" lang="ja-JP" altLang="en-US" sz="2800" b="1" dirty="0">
                        <a:latin typeface="Century Gothic" pitchFamily="34" charset="0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097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088">
                <a:tc>
                  <a:txBody>
                    <a:bodyPr/>
                    <a:lstStyle/>
                    <a:p>
                      <a:endParaRPr kumimoji="1" lang="en-US" altLang="ja-JP" sz="1400" b="1" dirty="0">
                        <a:latin typeface="Century Gothic" pitchFamily="34" charset="0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0" y="0"/>
            <a:ext cx="252239" cy="10693400"/>
          </a:xfrm>
          <a:prstGeom prst="rect">
            <a:avLst/>
          </a:prstGeom>
          <a:gradFill>
            <a:gsLst>
              <a:gs pos="0">
                <a:srgbClr val="7C084D"/>
              </a:gs>
              <a:gs pos="100000">
                <a:srgbClr val="FED8F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581A147-11CA-4E67-8499-17B0304E8FBC}"/>
              </a:ext>
            </a:extLst>
          </p:cNvPr>
          <p:cNvGrpSpPr/>
          <p:nvPr/>
        </p:nvGrpSpPr>
        <p:grpSpPr>
          <a:xfrm>
            <a:off x="3550512" y="799871"/>
            <a:ext cx="4010751" cy="6480054"/>
            <a:chOff x="1767085" y="-723873"/>
            <a:chExt cx="5605164" cy="8223807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D7BACD66-9938-B9D6-C306-4298BC8E1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128"/>
            <a:stretch>
              <a:fillRect/>
            </a:stretch>
          </p:blipFill>
          <p:spPr bwMode="auto">
            <a:xfrm>
              <a:off x="2292083" y="1686998"/>
              <a:ext cx="4667489" cy="58129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1767085" y="-723873"/>
              <a:ext cx="5605164" cy="2226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000" dirty="0">
                  <a:solidFill>
                    <a:srgbClr val="FF0000"/>
                  </a:solidFill>
                  <a:latin typeface="Kunstler Script" pitchFamily="66" charset="0"/>
                </a:rPr>
                <a:t>記念講演会</a:t>
              </a:r>
              <a:endParaRPr lang="en-US" altLang="ja-JP" sz="6000" dirty="0">
                <a:solidFill>
                  <a:srgbClr val="FF0000"/>
                </a:solidFill>
                <a:latin typeface="Kunstler Script" pitchFamily="66" charset="0"/>
              </a:endParaRPr>
            </a:p>
            <a:p>
              <a:r>
                <a:rPr kumimoji="1" lang="ja-JP" altLang="en-US" sz="2400" dirty="0">
                  <a:solidFill>
                    <a:srgbClr val="FF0000"/>
                  </a:solidFill>
                  <a:latin typeface="Kunstler Script" pitchFamily="66" charset="0"/>
                </a:rPr>
                <a:t>　</a:t>
              </a:r>
              <a:r>
                <a:rPr kumimoji="1" lang="ja-JP" altLang="en-US" sz="2400" dirty="0">
                  <a:solidFill>
                    <a:srgbClr val="FF0000"/>
                  </a:solidFill>
                  <a:highlight>
                    <a:srgbClr val="00FFFF"/>
                  </a:highlight>
                  <a:latin typeface="Kunstler Script" pitchFamily="66" charset="0"/>
                </a:rPr>
                <a:t>演題：～漫画家として新しく</a:t>
              </a:r>
              <a:endParaRPr kumimoji="1" lang="en-US" altLang="ja-JP" sz="2400" dirty="0">
                <a:solidFill>
                  <a:srgbClr val="FF0000"/>
                </a:solidFill>
                <a:highlight>
                  <a:srgbClr val="00FFFF"/>
                </a:highlight>
                <a:latin typeface="Kunstler Script" pitchFamily="66" charset="0"/>
              </a:endParaRPr>
            </a:p>
            <a:p>
              <a:r>
                <a:rPr lang="ja-JP" altLang="en-US" sz="2400" dirty="0">
                  <a:solidFill>
                    <a:srgbClr val="FF0000"/>
                  </a:solidFill>
                  <a:latin typeface="Kunstler Script" pitchFamily="66" charset="0"/>
                </a:rPr>
                <a:t>　　　　　　</a:t>
              </a:r>
              <a:r>
                <a:rPr kumimoji="1" lang="ja-JP" altLang="en-US" sz="2400" dirty="0">
                  <a:solidFill>
                    <a:srgbClr val="FF0000"/>
                  </a:solidFill>
                  <a:highlight>
                    <a:srgbClr val="00FFFF"/>
                  </a:highlight>
                  <a:latin typeface="Kunstler Script" pitchFamily="66" charset="0"/>
                </a:rPr>
                <a:t>挑戦していること～</a:t>
              </a: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469830" y="7340123"/>
            <a:ext cx="6836502" cy="10926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日時：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日（金）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分～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kumimoji="1" lang="en-US" altLang="ja-JP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会場：ブランニュー北上　２階　</a:t>
            </a:r>
            <a:endParaRPr lang="en-US" altLang="ja-JP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会費：入場無料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7BF6757-1B06-B28F-629A-E50E5113AE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626" y="7863697"/>
            <a:ext cx="1874523" cy="27336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177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452420</Value>
      <Value>502678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TP102773771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134650</LocLastLocAttemptVersionLookup>
    <LocLastLocAttemptVersionTypeLookup xmlns="1119c2e5-8fb9-4d5f-baf1-202c530f2c34" xsi:nil="true"/>
    <AssetStart xmlns="1119c2e5-8fb9-4d5f-baf1-202c530f2c34">2011-11-08T08:02:55+00:00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D93AD8B6-1E99-4A41-9173-AFB0988ABF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939EDA-EE09-4224-82B0-6C4936D0A4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51E62B-5042-4C2F-84BF-087733CA8974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119c2e5-8fb9-4d5f-baf1-202c530f2c34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サークル部員募集チラシ</Template>
  <TotalTime>56</TotalTime>
  <Words>144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HGS明朝B</vt:lpstr>
      <vt:lpstr>ＭＳ 明朝</vt:lpstr>
      <vt:lpstr>メイリオ</vt:lpstr>
      <vt:lpstr>Arial</vt:lpstr>
      <vt:lpstr>Calibri</vt:lpstr>
      <vt:lpstr>Century Gothic</vt:lpstr>
      <vt:lpstr>Kunstler Script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専務理事</dc:creator>
  <cp:lastModifiedBy>専務理事</cp:lastModifiedBy>
  <cp:revision>6</cp:revision>
  <cp:lastPrinted>2025-08-12T02:06:01Z</cp:lastPrinted>
  <dcterms:created xsi:type="dcterms:W3CDTF">2025-08-12T01:10:19Z</dcterms:created>
  <dcterms:modified xsi:type="dcterms:W3CDTF">2025-08-12T02:06:42Z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</Properties>
</file>