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
  </p:notesMasterIdLst>
  <p:sldIdLst>
    <p:sldId id="296" r:id="rId5"/>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E80D6A-FA1B-223D-B660-0433D7B02293}" name="松江 孝文(MATSUE Takafumi)" initials="孝松" userId="S::takafumi.matsue.dx4@nta.go.jp::5e58bd34-c631-4dd4-afd1-35a51fdb5427" providerId="AD"/>
  <p188:author id="{930DCFB7-E778-53FA-96C9-4C5F191BEEB5}" name="松本 ありみ(MATSUMOTO Arimi)" initials="あ松" userId="S::arimi.matsumoto.y6k@nta.go.jp::0f9df8dd-c9c5-4883-9719-31c0799a4e93" providerId="AD"/>
  <p188:author id="{B6E6CDC3-E6FE-8C62-79FE-FC0B50FA2CB8}" name="成田 智洋(NARITA Tomohiro)" initials="智成" userId="S::tomohiro.narita.i2e@nta.go.jp::6852177d-6c41-4f0a-a250-3e342dd7bf10" providerId="AD"/>
  <p188:author id="{632B5ADD-C9F3-BC9C-466A-CBA2AFC57BF8}" name="源監２_首藤" initials="源監２" userId="源監２_首藤"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源監二係" initials="N" lastIdx="1" clrIdx="0">
    <p:extLst>
      <p:ext uri="{19B8F6BF-5375-455C-9EA6-DF929625EA0E}">
        <p15:presenceInfo xmlns:p15="http://schemas.microsoft.com/office/powerpoint/2012/main" userId="源監二係" providerId="None"/>
      </p:ext>
    </p:extLst>
  </p:cmAuthor>
  <p:cmAuthor id="2" name="源審_光廣" initials="N" lastIdx="12" clrIdx="1">
    <p:extLst>
      <p:ext uri="{19B8F6BF-5375-455C-9EA6-DF929625EA0E}">
        <p15:presenceInfo xmlns:p15="http://schemas.microsoft.com/office/powerpoint/2012/main" userId="源審_光廣" providerId="None"/>
      </p:ext>
    </p:extLst>
  </p:cmAuthor>
  <p:cmAuthor id="3" name="国税庁" initials="N" lastIdx="1" clrIdx="2">
    <p:extLst>
      <p:ext uri="{19B8F6BF-5375-455C-9EA6-DF929625EA0E}">
        <p15:presenceInfo xmlns:p15="http://schemas.microsoft.com/office/powerpoint/2012/main" userId="国税庁" providerId="None"/>
      </p:ext>
    </p:extLst>
  </p:cmAuthor>
  <p:cmAuthor id="4" name="源監　谷本" initials="N" lastIdx="19" clrIdx="3">
    <p:extLst>
      <p:ext uri="{19B8F6BF-5375-455C-9EA6-DF929625EA0E}">
        <p15:presenceInfo xmlns:p15="http://schemas.microsoft.com/office/powerpoint/2012/main" userId="源監　谷本" providerId="None"/>
      </p:ext>
    </p:extLst>
  </p:cmAuthor>
  <p:cmAuthor id="5" name="首藤 僚介" initials="首藤" lastIdx="11" clrIdx="4">
    <p:extLst>
      <p:ext uri="{19B8F6BF-5375-455C-9EA6-DF929625EA0E}">
        <p15:presenceInfo xmlns:p15="http://schemas.microsoft.com/office/powerpoint/2012/main" userId="S-1-5-21-4181099646-699229264-4259458697-609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FFCC"/>
    <a:srgbClr val="CCFFFF"/>
    <a:srgbClr val="3399FF"/>
    <a:srgbClr val="33CC33"/>
    <a:srgbClr val="0D69FF"/>
    <a:srgbClr val="FFFF00"/>
    <a:srgbClr val="DCDDDD"/>
    <a:srgbClr val="E6E6E6"/>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72804D-4F91-4E0F-9E52-A74D0086920F}" v="74" dt="2026-07-29T02:38:04.66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35" autoAdjust="0"/>
    <p:restoredTop sz="96412" autoAdjust="0"/>
  </p:normalViewPr>
  <p:slideViewPr>
    <p:cSldViewPr snapToGrid="0">
      <p:cViewPr varScale="1">
        <p:scale>
          <a:sx n="82" d="100"/>
          <a:sy n="82" d="100"/>
        </p:scale>
        <p:origin x="3552" y="77"/>
      </p:cViewPr>
      <p:guideLst/>
    </p:cSldViewPr>
  </p:slideViewPr>
  <p:notesTextViewPr>
    <p:cViewPr>
      <p:scale>
        <a:sx n="1" d="1"/>
        <a:sy n="1" d="1"/>
      </p:scale>
      <p:origin x="0" y="0"/>
    </p:cViewPr>
  </p:notesTextViewPr>
  <p:sorterViewPr>
    <p:cViewPr>
      <p:scale>
        <a:sx n="150" d="100"/>
        <a:sy n="150" d="100"/>
      </p:scale>
      <p:origin x="0" y="0"/>
    </p:cViewPr>
  </p:sorterViewPr>
  <p:notesViewPr>
    <p:cSldViewPr snapToGrid="0">
      <p:cViewPr varScale="1">
        <p:scale>
          <a:sx n="59" d="100"/>
          <a:sy n="59" d="100"/>
        </p:scale>
        <p:origin x="2453"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佐藤 和哉(SATO Kazuya)" userId="439bc206-10e4-4907-9768-530c0698a743" providerId="ADAL" clId="{38FB1F97-C329-4B2B-85DD-A154FD7BAB64}"/>
    <pc:docChg chg="modSld">
      <pc:chgData name="佐藤 和哉(SATO Kazuya)" userId="439bc206-10e4-4907-9768-530c0698a743" providerId="ADAL" clId="{38FB1F97-C329-4B2B-85DD-A154FD7BAB64}" dt="2026-07-29T02:40:37.768" v="0" actId="114"/>
      <pc:docMkLst>
        <pc:docMk/>
      </pc:docMkLst>
      <pc:sldChg chg="modSp mod">
        <pc:chgData name="佐藤 和哉(SATO Kazuya)" userId="439bc206-10e4-4907-9768-530c0698a743" providerId="ADAL" clId="{38FB1F97-C329-4B2B-85DD-A154FD7BAB64}" dt="2026-07-29T02:40:37.768" v="0" actId="114"/>
        <pc:sldMkLst>
          <pc:docMk/>
          <pc:sldMk cId="1616709956" sldId="297"/>
        </pc:sldMkLst>
        <pc:spChg chg="mod">
          <ac:chgData name="佐藤 和哉(SATO Kazuya)" userId="439bc206-10e4-4907-9768-530c0698a743" providerId="ADAL" clId="{38FB1F97-C329-4B2B-85DD-A154FD7BAB64}" dt="2026-07-29T02:40:37.768" v="0" actId="114"/>
          <ac:spMkLst>
            <pc:docMk/>
            <pc:sldMk cId="1616709956" sldId="297"/>
            <ac:spMk id="33" creationId="{E8BC2B9F-099E-6E99-9589-3578E8219F56}"/>
          </ac:spMkLst>
        </pc:spChg>
      </pc:sldChg>
    </pc:docChg>
  </pc:docChgLst>
  <pc:docChgLst>
    <pc:chgData name="松江 孝文(MATSUE Takafumi)" userId="5e58bd34-c631-4dd4-afd1-35a51fdb5427" providerId="ADAL" clId="{872F91E8-1487-4A4B-A376-D294778394A1}"/>
    <pc:docChg chg="delSld">
      <pc:chgData name="松江 孝文(MATSUE Takafumi)" userId="5e58bd34-c631-4dd4-afd1-35a51fdb5427" providerId="ADAL" clId="{872F91E8-1487-4A4B-A376-D294778394A1}" dt="2026-07-29T10:18:23.325" v="0" actId="47"/>
      <pc:docMkLst>
        <pc:docMk/>
      </pc:docMkLst>
      <pc:sldChg chg="del">
        <pc:chgData name="松江 孝文(MATSUE Takafumi)" userId="5e58bd34-c631-4dd4-afd1-35a51fdb5427" providerId="ADAL" clId="{872F91E8-1487-4A4B-A376-D294778394A1}" dt="2026-07-29T10:18:23.325" v="0" actId="47"/>
        <pc:sldMkLst>
          <pc:docMk/>
          <pc:sldMk cId="1616709956" sldId="2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7" y="12"/>
            <a:ext cx="2949787" cy="498693"/>
          </a:xfrm>
          <a:prstGeom prst="rect">
            <a:avLst/>
          </a:prstGeom>
        </p:spPr>
        <p:txBody>
          <a:bodyPr vert="horz" lIns="92117" tIns="46054" rIns="92117" bIns="46054" rtlCol="0"/>
          <a:lstStyle>
            <a:lvl1pPr algn="l">
              <a:defRPr sz="1300"/>
            </a:lvl1pPr>
          </a:lstStyle>
          <a:p>
            <a:endParaRPr kumimoji="1" lang="ja-JP" altLang="en-US"/>
          </a:p>
        </p:txBody>
      </p:sp>
      <p:sp>
        <p:nvSpPr>
          <p:cNvPr id="3" name="日付プレースホルダー 2"/>
          <p:cNvSpPr>
            <a:spLocks noGrp="1"/>
          </p:cNvSpPr>
          <p:nvPr>
            <p:ph type="dt" idx="1"/>
          </p:nvPr>
        </p:nvSpPr>
        <p:spPr>
          <a:xfrm>
            <a:off x="3855847" y="12"/>
            <a:ext cx="2949787" cy="498693"/>
          </a:xfrm>
          <a:prstGeom prst="rect">
            <a:avLst/>
          </a:prstGeom>
        </p:spPr>
        <p:txBody>
          <a:bodyPr vert="horz" lIns="92117" tIns="46054" rIns="92117" bIns="46054" rtlCol="0"/>
          <a:lstStyle>
            <a:lvl1pPr algn="r">
              <a:defRPr sz="1300"/>
            </a:lvl1pPr>
          </a:lstStyle>
          <a:p>
            <a:fld id="{15E220F1-0019-47EE-8E37-9A44097CC3E4}" type="datetimeFigureOut">
              <a:rPr kumimoji="1" lang="ja-JP" altLang="en-US" smtClean="0"/>
              <a:t>2026/7/29</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2800"/>
          </a:xfrm>
          <a:prstGeom prst="rect">
            <a:avLst/>
          </a:prstGeom>
          <a:noFill/>
          <a:ln w="12700">
            <a:solidFill>
              <a:prstClr val="black"/>
            </a:solidFill>
          </a:ln>
        </p:spPr>
        <p:txBody>
          <a:bodyPr vert="horz" lIns="92117" tIns="46054" rIns="92117" bIns="46054" rtlCol="0" anchor="ctr"/>
          <a:lstStyle/>
          <a:p>
            <a:endParaRPr lang="ja-JP" altLang="en-US"/>
          </a:p>
        </p:txBody>
      </p:sp>
      <p:sp>
        <p:nvSpPr>
          <p:cNvPr id="5" name="ノート プレースホルダー 4"/>
          <p:cNvSpPr>
            <a:spLocks noGrp="1"/>
          </p:cNvSpPr>
          <p:nvPr>
            <p:ph type="body" sz="quarter" idx="3"/>
          </p:nvPr>
        </p:nvSpPr>
        <p:spPr>
          <a:xfrm>
            <a:off x="680721" y="4783318"/>
            <a:ext cx="5445760" cy="3913615"/>
          </a:xfrm>
          <a:prstGeom prst="rect">
            <a:avLst/>
          </a:prstGeom>
        </p:spPr>
        <p:txBody>
          <a:bodyPr vert="horz" lIns="92117" tIns="46054" rIns="92117" bIns="4605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7" y="9440650"/>
            <a:ext cx="2949787" cy="498692"/>
          </a:xfrm>
          <a:prstGeom prst="rect">
            <a:avLst/>
          </a:prstGeom>
        </p:spPr>
        <p:txBody>
          <a:bodyPr vert="horz" lIns="92117" tIns="46054" rIns="92117" bIns="4605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55847" y="9440650"/>
            <a:ext cx="2949787" cy="498692"/>
          </a:xfrm>
          <a:prstGeom prst="rect">
            <a:avLst/>
          </a:prstGeom>
        </p:spPr>
        <p:txBody>
          <a:bodyPr vert="horz" lIns="92117" tIns="46054" rIns="92117" bIns="46054" rtlCol="0" anchor="b"/>
          <a:lstStyle>
            <a:lvl1pPr algn="r">
              <a:defRPr sz="1300"/>
            </a:lvl1pPr>
          </a:lstStyle>
          <a:p>
            <a:fld id="{9258998E-0AC9-4D92-8D19-353DE85AA570}" type="slidenum">
              <a:rPr kumimoji="1" lang="ja-JP" altLang="en-US" smtClean="0"/>
              <a:t>‹#›</a:t>
            </a:fld>
            <a:endParaRPr kumimoji="1" lang="ja-JP" altLang="en-US"/>
          </a:p>
        </p:txBody>
      </p:sp>
    </p:spTree>
    <p:extLst>
      <p:ext uri="{BB962C8B-B14F-4D97-AF65-F5344CB8AC3E}">
        <p14:creationId xmlns:p14="http://schemas.microsoft.com/office/powerpoint/2010/main" val="119689116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2D106-78F5-12E4-4AC8-5AD1B5D4523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93EA55-924F-3D81-54ED-F3F749338F5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74458B1-F6B3-6408-DCFD-1B77C321A89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55E9F64-84B2-98F3-65B8-4789F8C46110}"/>
              </a:ext>
            </a:extLst>
          </p:cNvPr>
          <p:cNvSpPr>
            <a:spLocks noGrp="1"/>
          </p:cNvSpPr>
          <p:nvPr>
            <p:ph type="sldNum" sz="quarter" idx="5"/>
          </p:nvPr>
        </p:nvSpPr>
        <p:spPr/>
        <p:txBody>
          <a:bodyPr/>
          <a:lstStyle/>
          <a:p>
            <a:fld id="{9258998E-0AC9-4D92-8D19-353DE85AA570}" type="slidenum">
              <a:rPr kumimoji="1" lang="ja-JP" altLang="en-US" smtClean="0"/>
              <a:t>1</a:t>
            </a:fld>
            <a:endParaRPr kumimoji="1" lang="ja-JP" altLang="en-US"/>
          </a:p>
        </p:txBody>
      </p:sp>
    </p:spTree>
    <p:extLst>
      <p:ext uri="{BB962C8B-B14F-4D97-AF65-F5344CB8AC3E}">
        <p14:creationId xmlns:p14="http://schemas.microsoft.com/office/powerpoint/2010/main" val="3343558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1284813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360236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3964704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304624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428094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243815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410966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435084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1946600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743545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EB5A9C-9FB9-4247-9086-5F1D6EF21549}" type="datetimeFigureOut">
              <a:rPr kumimoji="1" lang="ja-JP" altLang="en-US" smtClean="0"/>
              <a:t>2026/7/29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2060132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8EB5A9C-9FB9-4247-9086-5F1D6EF21549}" type="datetimeFigureOut">
              <a:rPr kumimoji="1" lang="ja-JP" altLang="en-US" smtClean="0"/>
              <a:t>2026/7/29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BC30654-A90E-4989-A7C8-6EFF744C1CAD}" type="slidenum">
              <a:rPr kumimoji="1" lang="ja-JP" altLang="en-US" smtClean="0"/>
              <a:t>‹#›</a:t>
            </a:fld>
            <a:endParaRPr kumimoji="1" lang="ja-JP" altLang="en-US"/>
          </a:p>
        </p:txBody>
      </p:sp>
    </p:spTree>
    <p:extLst>
      <p:ext uri="{BB962C8B-B14F-4D97-AF65-F5344CB8AC3E}">
        <p14:creationId xmlns:p14="http://schemas.microsoft.com/office/powerpoint/2010/main" val="14264280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72696-23C2-32FC-0BCA-7036564FC446}"/>
            </a:ext>
          </a:extLst>
        </p:cNvPr>
        <p:cNvGrpSpPr/>
        <p:nvPr/>
      </p:nvGrpSpPr>
      <p:grpSpPr>
        <a:xfrm>
          <a:off x="0" y="0"/>
          <a:ext cx="0" cy="0"/>
          <a:chOff x="0" y="0"/>
          <a:chExt cx="0" cy="0"/>
        </a:xfrm>
      </p:grpSpPr>
      <p:sp>
        <p:nvSpPr>
          <p:cNvPr id="110" name="四角形: 角を丸くする 109">
            <a:extLst>
              <a:ext uri="{FF2B5EF4-FFF2-40B4-BE49-F238E27FC236}">
                <a16:creationId xmlns:a16="http://schemas.microsoft.com/office/drawing/2014/main" id="{2E59F8D2-7AD8-68F4-8105-9727B8558558}"/>
              </a:ext>
            </a:extLst>
          </p:cNvPr>
          <p:cNvSpPr/>
          <p:nvPr/>
        </p:nvSpPr>
        <p:spPr>
          <a:xfrm>
            <a:off x="62753" y="685861"/>
            <a:ext cx="6732495" cy="3242084"/>
          </a:xfrm>
          <a:prstGeom prst="roundRect">
            <a:avLst>
              <a:gd name="adj" fmla="val 5807"/>
            </a:avLst>
          </a:prstGeom>
          <a:solidFill>
            <a:schemeClr val="tx2">
              <a:lumMod val="10000"/>
              <a:lumOff val="90000"/>
              <a:alpha val="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buNone/>
            </a:pPr>
            <a:r>
              <a:rPr lang="en-US" sz="1050" kern="100">
                <a:effectLst/>
                <a:ea typeface="ＭＳ 明朝" panose="02020609040205080304" pitchFamily="17" charset="-128"/>
                <a:cs typeface="Times New Roman" panose="02020603050405020304" pitchFamily="18" charset="0"/>
              </a:rPr>
              <a:t> </a:t>
            </a:r>
            <a:endParaRPr lang="ja-JP" sz="1050" kern="100">
              <a:effectLst/>
              <a:ea typeface="ＭＳ 明朝" panose="02020609040205080304" pitchFamily="17" charset="-128"/>
              <a:cs typeface="Times New Roman" panose="02020603050405020304" pitchFamily="18" charset="0"/>
            </a:endParaRPr>
          </a:p>
        </p:txBody>
      </p:sp>
      <p:sp>
        <p:nvSpPr>
          <p:cNvPr id="111" name="テキスト ボックス 110">
            <a:extLst>
              <a:ext uri="{FF2B5EF4-FFF2-40B4-BE49-F238E27FC236}">
                <a16:creationId xmlns:a16="http://schemas.microsoft.com/office/drawing/2014/main" id="{3482F1F0-1F7A-7DC3-9CA8-C47258D52698}"/>
              </a:ext>
            </a:extLst>
          </p:cNvPr>
          <p:cNvSpPr txBox="1"/>
          <p:nvPr/>
        </p:nvSpPr>
        <p:spPr>
          <a:xfrm>
            <a:off x="152827" y="725971"/>
            <a:ext cx="6595446" cy="3108543"/>
          </a:xfrm>
          <a:prstGeom prst="rect">
            <a:avLst/>
          </a:prstGeom>
          <a:noFill/>
        </p:spPr>
        <p:txBody>
          <a:bodyPr wrap="square" rtlCol="0">
            <a:spAutoFit/>
          </a:bodyPr>
          <a:lstStyle/>
          <a:p>
            <a:pPr algn="just"/>
            <a:r>
              <a:rPr lang="ja-JP" altLang="en-US" sz="1400" dirty="0">
                <a:latin typeface="BIZ UDゴシック" panose="020B0400000000000000" pitchFamily="49" charset="-128"/>
                <a:ea typeface="BIZ UDゴシック" panose="020B0400000000000000" pitchFamily="49" charset="-128"/>
              </a:rPr>
              <a:t>　</a:t>
            </a:r>
            <a:r>
              <a:rPr lang="ja-JP" altLang="ja-JP" sz="1400" dirty="0">
                <a:latin typeface="BIZ UDゴシック" panose="020B0400000000000000" pitchFamily="49" charset="-128"/>
                <a:ea typeface="BIZ UDゴシック" panose="020B0400000000000000" pitchFamily="49" charset="-128"/>
              </a:rPr>
              <a:t>例年、年末調整の時期に、源泉徴収義務者の皆様へ、翌年使用する「所得税徴収高計算書（源泉所得税の納付書）」や、所得税</a:t>
            </a:r>
            <a:r>
              <a:rPr lang="ja-JP" altLang="en-US" sz="1400" dirty="0">
                <a:latin typeface="BIZ UDゴシック" panose="020B0400000000000000" pitchFamily="49" charset="-128"/>
                <a:ea typeface="BIZ UDゴシック" panose="020B0400000000000000" pitchFamily="49" charset="-128"/>
              </a:rPr>
              <a:t>法</a:t>
            </a:r>
            <a:r>
              <a:rPr lang="ja-JP" altLang="ja-JP" sz="1400" dirty="0">
                <a:latin typeface="BIZ UDゴシック" panose="020B0400000000000000" pitchFamily="49" charset="-128"/>
                <a:ea typeface="BIZ UDゴシック" panose="020B0400000000000000" pitchFamily="49" charset="-128"/>
              </a:rPr>
              <a:t>の改正事項（昨年からの変更点）などを案内した「リーフレット」を送付しておりましたが、これらの</a:t>
            </a:r>
            <a:r>
              <a:rPr lang="ja-JP" altLang="en-US" sz="1400" dirty="0">
                <a:latin typeface="BIZ UDゴシック" panose="020B0400000000000000" pitchFamily="49" charset="-128"/>
                <a:ea typeface="BIZ UDゴシック" panose="020B0400000000000000" pitchFamily="49" charset="-128"/>
              </a:rPr>
              <a:t>うち</a:t>
            </a:r>
            <a:r>
              <a:rPr lang="ja-JP" altLang="ja-JP" sz="1400" dirty="0">
                <a:latin typeface="BIZ UDゴシック" panose="020B0400000000000000" pitchFamily="49" charset="-128"/>
                <a:ea typeface="BIZ UDゴシック" panose="020B0400000000000000" pitchFamily="49" charset="-128"/>
              </a:rPr>
              <a:t>「所得税徴収高計算書（源泉所得税の納付書）」については、令和</a:t>
            </a:r>
            <a:r>
              <a:rPr lang="en-US" altLang="ja-JP" sz="1400" dirty="0">
                <a:latin typeface="BIZ UDゴシック" panose="020B0400000000000000" pitchFamily="49" charset="-128"/>
                <a:ea typeface="BIZ UDゴシック" panose="020B0400000000000000" pitchFamily="49" charset="-128"/>
              </a:rPr>
              <a:t>11</a:t>
            </a:r>
            <a:r>
              <a:rPr lang="ja-JP" altLang="ja-JP" sz="1400" dirty="0">
                <a:latin typeface="BIZ UDゴシック" panose="020B0400000000000000" pitchFamily="49" charset="-128"/>
                <a:ea typeface="BIZ UDゴシック" panose="020B0400000000000000" pitchFamily="49" charset="-128"/>
              </a:rPr>
              <a:t>年の年末調整の時期</a:t>
            </a:r>
            <a:r>
              <a:rPr lang="ja-JP" altLang="ja-JP" sz="1400" baseline="30000" dirty="0">
                <a:latin typeface="BIZ UDゴシック" panose="020B0400000000000000" pitchFamily="49" charset="-128"/>
                <a:ea typeface="BIZ UDゴシック" panose="020B0400000000000000" pitchFamily="49" charset="-128"/>
              </a:rPr>
              <a:t>※</a:t>
            </a:r>
            <a:r>
              <a:rPr lang="ja-JP" altLang="ja-JP" sz="1400" dirty="0">
                <a:latin typeface="BIZ UDゴシック" panose="020B0400000000000000" pitchFamily="49" charset="-128"/>
                <a:ea typeface="BIZ UDゴシック" panose="020B0400000000000000" pitchFamily="49" charset="-128"/>
              </a:rPr>
              <a:t>から、法人税や消費税をダイレクト納付などの「キャッシュレス納付」を利用して納付されている方に対しまして、送付しないことといたします。</a:t>
            </a:r>
            <a:endParaRPr lang="en-US" altLang="ja-JP" sz="1400" dirty="0">
              <a:latin typeface="BIZ UDゴシック" panose="020B0400000000000000" pitchFamily="49" charset="-128"/>
              <a:ea typeface="BIZ UDゴシック" panose="020B0400000000000000" pitchFamily="49" charset="-128"/>
            </a:endParaRPr>
          </a:p>
          <a:p>
            <a:pPr algn="just"/>
            <a:r>
              <a:rPr lang="ja-JP" altLang="en-US" sz="1400" dirty="0">
                <a:latin typeface="BIZ UDゴシック" panose="020B0400000000000000" pitchFamily="49" charset="-128"/>
                <a:ea typeface="BIZ UDゴシック" panose="020B0400000000000000" pitchFamily="49" charset="-128"/>
              </a:rPr>
              <a:t>　</a:t>
            </a:r>
            <a:r>
              <a:rPr lang="ja-JP" altLang="ja-JP" sz="1400" dirty="0">
                <a:latin typeface="BIZ UDゴシック" panose="020B0400000000000000" pitchFamily="49" charset="-128"/>
                <a:ea typeface="BIZ UDゴシック" panose="020B0400000000000000" pitchFamily="49" charset="-128"/>
              </a:rPr>
              <a:t>源泉所得税の納付についても、法人税や消費税と同じく「キャッシュレス納付」の手続をご用意しておりますので、是非ご利用ください。</a:t>
            </a:r>
          </a:p>
          <a:p>
            <a:pPr algn="just"/>
            <a:r>
              <a:rPr lang="ja-JP" altLang="en-US" sz="1400" dirty="0">
                <a:latin typeface="BIZ UDゴシック" panose="020B0400000000000000" pitchFamily="49" charset="-128"/>
                <a:ea typeface="BIZ UDゴシック" panose="020B0400000000000000" pitchFamily="49" charset="-128"/>
              </a:rPr>
              <a:t>　</a:t>
            </a:r>
            <a:r>
              <a:rPr lang="ja-JP" altLang="ja-JP" sz="1400" dirty="0">
                <a:latin typeface="BIZ UDゴシック" panose="020B0400000000000000" pitchFamily="49" charset="-128"/>
                <a:ea typeface="BIZ UDゴシック" panose="020B0400000000000000" pitchFamily="49" charset="-128"/>
              </a:rPr>
              <a:t>皆様のご理解とご協力をお願いいたします。</a:t>
            </a:r>
          </a:p>
          <a:p>
            <a:pPr marL="360000" indent="-457200" algn="just"/>
            <a:r>
              <a:rPr lang="ja-JP" altLang="ja-JP" sz="1400" dirty="0">
                <a:latin typeface="BIZ UDゴシック" panose="020B0400000000000000" pitchFamily="49" charset="-128"/>
                <a:ea typeface="BIZ UDゴシック" panose="020B0400000000000000" pitchFamily="49" charset="-128"/>
              </a:rPr>
              <a:t>※１　一部の法人の方（地方公共団体の方や金融機関の方など別途個別に連絡をしている方）については、令和９年の年末調整</a:t>
            </a:r>
            <a:r>
              <a:rPr lang="ja-JP" altLang="en-US" sz="1400" dirty="0">
                <a:latin typeface="BIZ UDゴシック" panose="020B0400000000000000" pitchFamily="49" charset="-128"/>
                <a:ea typeface="BIZ UDゴシック" panose="020B0400000000000000" pitchFamily="49" charset="-128"/>
              </a:rPr>
              <a:t>の</a:t>
            </a:r>
            <a:r>
              <a:rPr lang="ja-JP" altLang="ja-JP" sz="1400" dirty="0">
                <a:latin typeface="BIZ UDゴシック" panose="020B0400000000000000" pitchFamily="49" charset="-128"/>
                <a:ea typeface="BIZ UDゴシック" panose="020B0400000000000000" pitchFamily="49" charset="-128"/>
              </a:rPr>
              <a:t>時期から、順次、「所得税徴収高計算書（源泉所得税の納付書）」を送付しないことといたします。</a:t>
            </a:r>
          </a:p>
          <a:p>
            <a:pPr marL="360000" indent="-457200" algn="just"/>
            <a:r>
              <a:rPr lang="ja-JP" altLang="en-US" sz="1400" dirty="0">
                <a:latin typeface="BIZ UDゴシック" panose="020B0400000000000000" pitchFamily="49" charset="-128"/>
                <a:ea typeface="BIZ UDゴシック" panose="020B0400000000000000" pitchFamily="49" charset="-128"/>
              </a:rPr>
              <a:t>　</a:t>
            </a:r>
            <a:r>
              <a:rPr lang="ja-JP" altLang="ja-JP" sz="1400" dirty="0">
                <a:latin typeface="BIZ UDゴシック" panose="020B0400000000000000" pitchFamily="49" charset="-128"/>
                <a:ea typeface="BIZ UDゴシック" panose="020B0400000000000000" pitchFamily="49" charset="-128"/>
              </a:rPr>
              <a:t>２　引き続き、税務署や金融機関で「所得税徴収高計算書（源泉所得税の納付書）」により納付を行われる方は、最寄りの税務署にお問い合わせください。</a:t>
            </a:r>
          </a:p>
        </p:txBody>
      </p:sp>
      <p:pic>
        <p:nvPicPr>
          <p:cNvPr id="112" name="図 111">
            <a:extLst>
              <a:ext uri="{FF2B5EF4-FFF2-40B4-BE49-F238E27FC236}">
                <a16:creationId xmlns:a16="http://schemas.microsoft.com/office/drawing/2014/main" id="{89B47419-1EE5-4CA7-F566-2A3ED89C4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655" y="4086308"/>
            <a:ext cx="6587617" cy="5430076"/>
          </a:xfrm>
          <a:prstGeom prst="rect">
            <a:avLst/>
          </a:prstGeom>
        </p:spPr>
      </p:pic>
      <p:grpSp>
        <p:nvGrpSpPr>
          <p:cNvPr id="115" name="グループ化 114">
            <a:extLst>
              <a:ext uri="{FF2B5EF4-FFF2-40B4-BE49-F238E27FC236}">
                <a16:creationId xmlns:a16="http://schemas.microsoft.com/office/drawing/2014/main" id="{0D0F1FD3-CD78-BF0D-00CE-2598E7745FB1}"/>
              </a:ext>
            </a:extLst>
          </p:cNvPr>
          <p:cNvGrpSpPr/>
          <p:nvPr/>
        </p:nvGrpSpPr>
        <p:grpSpPr>
          <a:xfrm>
            <a:off x="-287038" y="67989"/>
            <a:ext cx="7721600" cy="585234"/>
            <a:chOff x="-387033" y="112370"/>
            <a:chExt cx="7721600" cy="585234"/>
          </a:xfrm>
        </p:grpSpPr>
        <p:sp>
          <p:nvSpPr>
            <p:cNvPr id="109" name="スクロール: 横 108">
              <a:extLst>
                <a:ext uri="{FF2B5EF4-FFF2-40B4-BE49-F238E27FC236}">
                  <a16:creationId xmlns:a16="http://schemas.microsoft.com/office/drawing/2014/main" id="{9F118325-6F40-5037-C302-8435FF571D6B}"/>
                </a:ext>
              </a:extLst>
            </p:cNvPr>
            <p:cNvSpPr/>
            <p:nvPr/>
          </p:nvSpPr>
          <p:spPr>
            <a:xfrm>
              <a:off x="52832" y="187998"/>
              <a:ext cx="6624320" cy="509606"/>
            </a:xfrm>
            <a:prstGeom prst="horizontalScroll">
              <a:avLst/>
            </a:prstGeom>
            <a:solidFill>
              <a:srgbClr val="CCFFFF"/>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p>
              <a:pPr algn="ctr">
                <a:lnSpc>
                  <a:spcPct val="200000"/>
                </a:lnSpc>
                <a:buNone/>
              </a:pPr>
              <a:endParaRPr lang="ja-JP" sz="1100" kern="100" dirty="0">
                <a:effectLst/>
                <a:ea typeface="游明朝" panose="02020400000000000000" pitchFamily="18" charset="-128"/>
                <a:cs typeface="Times New Roman" panose="02020603050405020304" pitchFamily="18" charset="0"/>
              </a:endParaRPr>
            </a:p>
          </p:txBody>
        </p:sp>
        <p:sp>
          <p:nvSpPr>
            <p:cNvPr id="113" name="テキスト ボックス 112">
              <a:extLst>
                <a:ext uri="{FF2B5EF4-FFF2-40B4-BE49-F238E27FC236}">
                  <a16:creationId xmlns:a16="http://schemas.microsoft.com/office/drawing/2014/main" id="{FF6D5967-CE95-7B6F-316C-2BE7EB8066B9}"/>
                </a:ext>
              </a:extLst>
            </p:cNvPr>
            <p:cNvSpPr txBox="1"/>
            <p:nvPr/>
          </p:nvSpPr>
          <p:spPr>
            <a:xfrm>
              <a:off x="-387033" y="112370"/>
              <a:ext cx="7721600" cy="510845"/>
            </a:xfrm>
            <a:prstGeom prst="rect">
              <a:avLst/>
            </a:prstGeom>
            <a:noFill/>
          </p:spPr>
          <p:txBody>
            <a:bodyPr wrap="square" rtlCol="0">
              <a:spAutoFit/>
            </a:bodyPr>
            <a:lstStyle/>
            <a:p>
              <a:pPr algn="ctr">
                <a:lnSpc>
                  <a:spcPct val="200000"/>
                </a:lnSpc>
                <a:buNone/>
              </a:pPr>
              <a:r>
                <a:rPr lang="ja-JP" altLang="ja-JP" sz="1600" b="1" kern="100" dirty="0">
                  <a:ea typeface="BIZ UDゴシック" panose="020B0400000000000000" pitchFamily="49" charset="-128"/>
                  <a:cs typeface="Times New Roman" panose="02020603050405020304" pitchFamily="18" charset="0"/>
                </a:rPr>
                <a:t>所得税徴収高計算書（源泉所得税の納付書）の送付に関するお知らせ</a:t>
              </a:r>
              <a:endParaRPr lang="ja-JP" altLang="ja-JP" sz="1200" kern="100" dirty="0">
                <a:ea typeface="游明朝" panose="02020400000000000000" pitchFamily="18" charset="-128"/>
                <a:cs typeface="Times New Roman" panose="02020603050405020304" pitchFamily="18" charset="0"/>
              </a:endParaRPr>
            </a:p>
          </p:txBody>
        </p:sp>
      </p:grpSp>
    </p:spTree>
    <p:extLst>
      <p:ext uri="{BB962C8B-B14F-4D97-AF65-F5344CB8AC3E}">
        <p14:creationId xmlns:p14="http://schemas.microsoft.com/office/powerpoint/2010/main" val="12488226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38100">
          <a:solidFill>
            <a:srgbClr val="4B4B4B"/>
          </a:solidFill>
        </a:ln>
      </a:spPr>
      <a:bodyPr rtlCol="0" anchor="ctr"/>
      <a:lstStyle>
        <a:defPPr algn="ctr">
          <a:defRPr kumimoji="1"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979797"/>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323b186-0886-4572-88a4-a4ca8398acaf">
      <Terms xmlns="http://schemas.microsoft.com/office/infopath/2007/PartnerControls"/>
    </lcf76f155ced4ddcb4097134ff3c332f>
    <TaxCatchAll xmlns="bd65b03f-1a5a-4e10-8438-61ba9e3fa23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BD1E185EA0EBD5428998E03F3ECCD0B9" ma:contentTypeVersion="11" ma:contentTypeDescription="新しいドキュメントを作成します。" ma:contentTypeScope="" ma:versionID="f54607a55fe1912e07fed00e2716f7b2">
  <xsd:schema xmlns:xsd="http://www.w3.org/2001/XMLSchema" xmlns:xs="http://www.w3.org/2001/XMLSchema" xmlns:p="http://schemas.microsoft.com/office/2006/metadata/properties" xmlns:ns2="0323b186-0886-4572-88a4-a4ca8398acaf" xmlns:ns3="bd65b03f-1a5a-4e10-8438-61ba9e3fa230" targetNamespace="http://schemas.microsoft.com/office/2006/metadata/properties" ma:root="true" ma:fieldsID="3a9dc0086d274223e9bbaf743230fcfe" ns2:_="" ns3:_="">
    <xsd:import namespace="0323b186-0886-4572-88a4-a4ca8398acaf"/>
    <xsd:import namespace="bd65b03f-1a5a-4e10-8438-61ba9e3fa2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23b186-0886-4572-88a4-a4ca8398ac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d65b03f-1a5a-4e10-8438-61ba9e3fa23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29a4f0f-96fd-4346-beb0-7820480b1039}" ma:internalName="TaxCatchAll" ma:showField="CatchAllData" ma:web="bd65b03f-1a5a-4e10-8438-61ba9e3fa2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003104-91C7-4E4D-9E23-F1F062EDB172}">
  <ds:schemaRefs>
    <ds:schemaRef ds:uri="http://schemas.microsoft.com/office/infopath/2007/PartnerControls"/>
    <ds:schemaRef ds:uri="http://purl.org/dc/term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20233183-dabd-47af-8732-a7539567bd9e"/>
    <ds:schemaRef ds:uri="e4d316a7-69aa-47ce-840f-55ea7e01a73b"/>
    <ds:schemaRef ds:uri="http://www.w3.org/XML/1998/namespace"/>
  </ds:schemaRefs>
</ds:datastoreItem>
</file>

<file path=customXml/itemProps2.xml><?xml version="1.0" encoding="utf-8"?>
<ds:datastoreItem xmlns:ds="http://schemas.openxmlformats.org/officeDocument/2006/customXml" ds:itemID="{E59B03AB-6361-44D9-AE44-FCD39EC29075}"/>
</file>

<file path=customXml/itemProps3.xml><?xml version="1.0" encoding="utf-8"?>
<ds:datastoreItem xmlns:ds="http://schemas.openxmlformats.org/officeDocument/2006/customXml" ds:itemID="{F69AB0A1-C0C9-4EB6-938B-84B5BB25BE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16463</TotalTime>
  <Words>267</Words>
  <Application>Microsoft Office PowerPoint</Application>
  <PresentationFormat>A4 210 x 297 mm</PresentationFormat>
  <Paragraphs>8</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BIZ UDゴシック</vt:lpstr>
      <vt:lpstr>ＭＳ 明朝</vt:lpstr>
      <vt:lpstr>游明朝</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源監２・奥村</dc:creator>
  <cp:lastModifiedBy>松江 孝文(MATSUE Takafumi)</cp:lastModifiedBy>
  <cp:revision>1021</cp:revision>
  <cp:lastPrinted>2025-08-01T05:26:05Z</cp:lastPrinted>
  <dcterms:created xsi:type="dcterms:W3CDTF">2022-04-13T05:22:20Z</dcterms:created>
  <dcterms:modified xsi:type="dcterms:W3CDTF">2026-07-29T10:18:28Z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0x010100BD1E185EA0EBD5428998E03F3ECCD0B9</vt:lpwstr>
  </property>
  <property fmtid="{D5CDD505-2E9C-101B-9397-08002B2CF9AE}" pid="3" name="MediaServiceImageTags">
    <vt:lpwstr/>
  </property>
</Properties>
</file>